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5" r:id="rId1"/>
  </p:sldMasterIdLst>
  <p:notesMasterIdLst>
    <p:notesMasterId r:id="rId15"/>
  </p:notesMasterIdLst>
  <p:sldIdLst>
    <p:sldId id="256" r:id="rId2"/>
    <p:sldId id="257" r:id="rId3"/>
    <p:sldId id="258" r:id="rId4"/>
    <p:sldId id="259" r:id="rId5"/>
    <p:sldId id="261" r:id="rId6"/>
    <p:sldId id="262" r:id="rId7"/>
    <p:sldId id="267" r:id="rId8"/>
    <p:sldId id="263" r:id="rId9"/>
    <p:sldId id="268" r:id="rId10"/>
    <p:sldId id="264" r:id="rId11"/>
    <p:sldId id="269" r:id="rId12"/>
    <p:sldId id="265" r:id="rId13"/>
    <p:sldId id="266" r:id="rId14"/>
  </p:sldIdLst>
  <p:sldSz cx="8686800" cy="6858000"/>
  <p:notesSz cx="6858000" cy="9199563"/>
  <p:defaultTextStyle>
    <a:defPPr>
      <a:defRPr lang="en-US"/>
    </a:defPPr>
    <a:lvl1pPr algn="l" rtl="0" fontAlgn="base">
      <a:spcBef>
        <a:spcPct val="0"/>
      </a:spcBef>
      <a:spcAft>
        <a:spcPct val="0"/>
      </a:spcAft>
      <a:defRPr sz="1200" kern="1200">
        <a:solidFill>
          <a:schemeClr val="tx1"/>
        </a:solidFill>
        <a:latin typeface="Times New Roman" charset="0"/>
        <a:ea typeface="ＭＳ Ｐゴシック" charset="0"/>
        <a:cs typeface="ＭＳ Ｐゴシック" charset="0"/>
      </a:defRPr>
    </a:lvl1pPr>
    <a:lvl2pPr marL="457200" algn="l" rtl="0" fontAlgn="base">
      <a:spcBef>
        <a:spcPct val="0"/>
      </a:spcBef>
      <a:spcAft>
        <a:spcPct val="0"/>
      </a:spcAft>
      <a:defRPr sz="1200" kern="1200">
        <a:solidFill>
          <a:schemeClr val="tx1"/>
        </a:solidFill>
        <a:latin typeface="Times New Roman" charset="0"/>
        <a:ea typeface="ＭＳ Ｐゴシック" charset="0"/>
        <a:cs typeface="ＭＳ Ｐゴシック" charset="0"/>
      </a:defRPr>
    </a:lvl2pPr>
    <a:lvl3pPr marL="914400" algn="l" rtl="0" fontAlgn="base">
      <a:spcBef>
        <a:spcPct val="0"/>
      </a:spcBef>
      <a:spcAft>
        <a:spcPct val="0"/>
      </a:spcAft>
      <a:defRPr sz="1200" kern="1200">
        <a:solidFill>
          <a:schemeClr val="tx1"/>
        </a:solidFill>
        <a:latin typeface="Times New Roman" charset="0"/>
        <a:ea typeface="ＭＳ Ｐゴシック" charset="0"/>
        <a:cs typeface="ＭＳ Ｐゴシック" charset="0"/>
      </a:defRPr>
    </a:lvl3pPr>
    <a:lvl4pPr marL="1371600" algn="l" rtl="0" fontAlgn="base">
      <a:spcBef>
        <a:spcPct val="0"/>
      </a:spcBef>
      <a:spcAft>
        <a:spcPct val="0"/>
      </a:spcAft>
      <a:defRPr sz="1200" kern="1200">
        <a:solidFill>
          <a:schemeClr val="tx1"/>
        </a:solidFill>
        <a:latin typeface="Times New Roman" charset="0"/>
        <a:ea typeface="ＭＳ Ｐゴシック" charset="0"/>
        <a:cs typeface="ＭＳ Ｐゴシック" charset="0"/>
      </a:defRPr>
    </a:lvl4pPr>
    <a:lvl5pPr marL="1828800" algn="l" rtl="0" fontAlgn="base">
      <a:spcBef>
        <a:spcPct val="0"/>
      </a:spcBef>
      <a:spcAft>
        <a:spcPct val="0"/>
      </a:spcAft>
      <a:defRPr sz="1200" kern="1200">
        <a:solidFill>
          <a:schemeClr val="tx1"/>
        </a:solidFill>
        <a:latin typeface="Times New Roman" charset="0"/>
        <a:ea typeface="ＭＳ Ｐゴシック" charset="0"/>
        <a:cs typeface="ＭＳ Ｐゴシック" charset="0"/>
      </a:defRPr>
    </a:lvl5pPr>
    <a:lvl6pPr marL="2286000" algn="l" defTabSz="457200" rtl="0" eaLnBrk="1" latinLnBrk="0" hangingPunct="1">
      <a:defRPr sz="1200" kern="1200">
        <a:solidFill>
          <a:schemeClr val="tx1"/>
        </a:solidFill>
        <a:latin typeface="Times New Roman" charset="0"/>
        <a:ea typeface="ＭＳ Ｐゴシック" charset="0"/>
        <a:cs typeface="ＭＳ Ｐゴシック" charset="0"/>
      </a:defRPr>
    </a:lvl6pPr>
    <a:lvl7pPr marL="2743200" algn="l" defTabSz="457200" rtl="0" eaLnBrk="1" latinLnBrk="0" hangingPunct="1">
      <a:defRPr sz="1200" kern="1200">
        <a:solidFill>
          <a:schemeClr val="tx1"/>
        </a:solidFill>
        <a:latin typeface="Times New Roman" charset="0"/>
        <a:ea typeface="ＭＳ Ｐゴシック" charset="0"/>
        <a:cs typeface="ＭＳ Ｐゴシック" charset="0"/>
      </a:defRPr>
    </a:lvl7pPr>
    <a:lvl8pPr marL="3200400" algn="l" defTabSz="457200" rtl="0" eaLnBrk="1" latinLnBrk="0" hangingPunct="1">
      <a:defRPr sz="1200" kern="1200">
        <a:solidFill>
          <a:schemeClr val="tx1"/>
        </a:solidFill>
        <a:latin typeface="Times New Roman" charset="0"/>
        <a:ea typeface="ＭＳ Ｐゴシック" charset="0"/>
        <a:cs typeface="ＭＳ Ｐゴシック" charset="0"/>
      </a:defRPr>
    </a:lvl8pPr>
    <a:lvl9pPr marL="3657600" algn="l" defTabSz="457200" rtl="0" eaLnBrk="1" latinLnBrk="0" hangingPunct="1">
      <a:defRPr sz="1200" kern="1200">
        <a:solidFill>
          <a:schemeClr val="tx1"/>
        </a:solidFill>
        <a:latin typeface="Times New Roman"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7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snapToGrid="0" snapToObjects="1">
      <p:cViewPr>
        <p:scale>
          <a:sx n="91" d="100"/>
          <a:sy n="91" d="100"/>
        </p:scale>
        <p:origin x="1339" y="67"/>
      </p:cViewPr>
      <p:guideLst>
        <p:guide orient="horz" pos="2160"/>
        <p:guide pos="273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1963"/>
          </a:xfrm>
          <a:prstGeom prst="rect">
            <a:avLst/>
          </a:prstGeom>
        </p:spPr>
        <p:txBody>
          <a:bodyPr vert="horz" lIns="91440" tIns="45720" rIns="91440" bIns="45720" rtlCol="0"/>
          <a:lstStyle>
            <a:lvl1pPr algn="r">
              <a:defRPr sz="1200"/>
            </a:lvl1pPr>
          </a:lstStyle>
          <a:p>
            <a:fld id="{88D8E776-A3EE-8245-8631-6A0998C59CA2}" type="datetimeFigureOut">
              <a:rPr lang="en-US" smtClean="0"/>
              <a:t>1/15/2019</a:t>
            </a:fld>
            <a:endParaRPr lang="en-US"/>
          </a:p>
        </p:txBody>
      </p:sp>
      <p:sp>
        <p:nvSpPr>
          <p:cNvPr id="4" name="Slide Image Placeholder 3"/>
          <p:cNvSpPr>
            <a:spLocks noGrp="1" noRot="1" noChangeAspect="1"/>
          </p:cNvSpPr>
          <p:nvPr>
            <p:ph type="sldImg" idx="2"/>
          </p:nvPr>
        </p:nvSpPr>
        <p:spPr>
          <a:xfrm>
            <a:off x="1462088" y="1149350"/>
            <a:ext cx="3933825" cy="3105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27538"/>
            <a:ext cx="5486400" cy="36226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37600"/>
            <a:ext cx="2971800"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737600"/>
            <a:ext cx="2971800" cy="461963"/>
          </a:xfrm>
          <a:prstGeom prst="rect">
            <a:avLst/>
          </a:prstGeom>
        </p:spPr>
        <p:txBody>
          <a:bodyPr vert="horz" lIns="91440" tIns="45720" rIns="91440" bIns="45720" rtlCol="0" anchor="b"/>
          <a:lstStyle>
            <a:lvl1pPr algn="r">
              <a:defRPr sz="1200"/>
            </a:lvl1pPr>
          </a:lstStyle>
          <a:p>
            <a:fld id="{7763672A-5E93-7D41-A763-A80B364FC4DC}" type="slidenum">
              <a:rPr lang="en-US" smtClean="0"/>
              <a:t>‹#›</a:t>
            </a:fld>
            <a:endParaRPr lang="en-US"/>
          </a:p>
        </p:txBody>
      </p:sp>
    </p:spTree>
    <p:extLst>
      <p:ext uri="{BB962C8B-B14F-4D97-AF65-F5344CB8AC3E}">
        <p14:creationId xmlns:p14="http://schemas.microsoft.com/office/powerpoint/2010/main" val="168000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376944"/>
      </p:ext>
    </p:extLst>
  </p:cSld>
  <p:clrMapOvr>
    <a:masterClrMapping/>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4955736"/>
      </p:ext>
    </p:extLst>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1" descr="abstracttemplate1"/>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86868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3" descr="A picture containing clipart&#10;&#10;Description automatically generated">
            <a:extLst>
              <a:ext uri="{FF2B5EF4-FFF2-40B4-BE49-F238E27FC236}">
                <a16:creationId xmlns="" xmlns:a16="http://schemas.microsoft.com/office/drawing/2014/main" id="{2227700C-C0BE-9B45-94D8-863071B61921}"/>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0" y="1"/>
            <a:ext cx="2492943" cy="660630"/>
          </a:xfrm>
          <a:prstGeom prst="rect">
            <a:avLst/>
          </a:prstGeom>
        </p:spPr>
      </p:pic>
    </p:spTree>
  </p:cSld>
  <p:clrMap bg1="lt1" tx1="dk1" bg2="lt2" tx2="dk2" accent1="accent1" accent2="accent2" accent3="accent3" accent4="accent4" accent5="accent5" accent6="accent6" hlink="hlink" folHlink="folHlink"/>
  <p:sldLayoutIdLst>
    <p:sldLayoutId id="2147483676" r:id="rId1"/>
    <p:sldLayoutId id="2147483677" r:id="rId2"/>
  </p:sldLayoutIdLst>
  <p:transition spd="slow">
    <p:wipe dir="r"/>
  </p:transition>
  <p:hf hdr="0" ftr="0" dt="0"/>
  <p:txStyles>
    <p:titleStyle>
      <a:lvl1pPr algn="l" rtl="0" eaLnBrk="1" fontAlgn="base" hangingPunct="1">
        <a:spcBef>
          <a:spcPct val="0"/>
        </a:spcBef>
        <a:spcAft>
          <a:spcPct val="0"/>
        </a:spcAft>
        <a:defRPr sz="2800">
          <a:solidFill>
            <a:schemeClr val="bg1"/>
          </a:solidFill>
          <a:latin typeface="+mj-lt"/>
          <a:ea typeface="+mj-ea"/>
          <a:cs typeface="ＭＳ Ｐゴシック" charset="0"/>
        </a:defRPr>
      </a:lvl1pPr>
      <a:lvl2pPr algn="l" rtl="0" eaLnBrk="1" fontAlgn="base" hangingPunct="1">
        <a:spcBef>
          <a:spcPct val="0"/>
        </a:spcBef>
        <a:spcAft>
          <a:spcPct val="0"/>
        </a:spcAft>
        <a:defRPr sz="2800">
          <a:solidFill>
            <a:schemeClr val="bg1"/>
          </a:solidFill>
          <a:latin typeface="Times New Roman" charset="0"/>
          <a:ea typeface="ＭＳ Ｐゴシック" charset="0"/>
          <a:cs typeface="ＭＳ Ｐゴシック" charset="0"/>
        </a:defRPr>
      </a:lvl2pPr>
      <a:lvl3pPr algn="l" rtl="0" eaLnBrk="1" fontAlgn="base" hangingPunct="1">
        <a:spcBef>
          <a:spcPct val="0"/>
        </a:spcBef>
        <a:spcAft>
          <a:spcPct val="0"/>
        </a:spcAft>
        <a:defRPr sz="2800">
          <a:solidFill>
            <a:schemeClr val="bg1"/>
          </a:solidFill>
          <a:latin typeface="Times New Roman" charset="0"/>
          <a:ea typeface="ＭＳ Ｐゴシック" charset="0"/>
          <a:cs typeface="ＭＳ Ｐゴシック" charset="0"/>
        </a:defRPr>
      </a:lvl3pPr>
      <a:lvl4pPr algn="l" rtl="0" eaLnBrk="1" fontAlgn="base" hangingPunct="1">
        <a:spcBef>
          <a:spcPct val="0"/>
        </a:spcBef>
        <a:spcAft>
          <a:spcPct val="0"/>
        </a:spcAft>
        <a:defRPr sz="2800">
          <a:solidFill>
            <a:schemeClr val="bg1"/>
          </a:solidFill>
          <a:latin typeface="Times New Roman" charset="0"/>
          <a:ea typeface="ＭＳ Ｐゴシック" charset="0"/>
          <a:cs typeface="ＭＳ Ｐゴシック" charset="0"/>
        </a:defRPr>
      </a:lvl4pPr>
      <a:lvl5pPr algn="l" rtl="0" eaLnBrk="1" fontAlgn="base" hangingPunct="1">
        <a:spcBef>
          <a:spcPct val="0"/>
        </a:spcBef>
        <a:spcAft>
          <a:spcPct val="0"/>
        </a:spcAft>
        <a:defRPr sz="2800">
          <a:solidFill>
            <a:schemeClr val="bg1"/>
          </a:solidFill>
          <a:latin typeface="Times New Roman" charset="0"/>
          <a:ea typeface="ＭＳ Ｐゴシック" charset="0"/>
          <a:cs typeface="ＭＳ Ｐゴシック" charset="0"/>
        </a:defRPr>
      </a:lvl5pPr>
      <a:lvl6pPr marL="457200" algn="l" rtl="0" eaLnBrk="1" fontAlgn="base" hangingPunct="1">
        <a:spcBef>
          <a:spcPct val="0"/>
        </a:spcBef>
        <a:spcAft>
          <a:spcPct val="0"/>
        </a:spcAft>
        <a:defRPr sz="2800">
          <a:solidFill>
            <a:schemeClr val="bg1"/>
          </a:solidFill>
          <a:latin typeface="Times New Roman" charset="0"/>
          <a:ea typeface="ＭＳ Ｐゴシック" charset="0"/>
        </a:defRPr>
      </a:lvl6pPr>
      <a:lvl7pPr marL="914400" algn="l" rtl="0" eaLnBrk="1" fontAlgn="base" hangingPunct="1">
        <a:spcBef>
          <a:spcPct val="0"/>
        </a:spcBef>
        <a:spcAft>
          <a:spcPct val="0"/>
        </a:spcAft>
        <a:defRPr sz="2800">
          <a:solidFill>
            <a:schemeClr val="bg1"/>
          </a:solidFill>
          <a:latin typeface="Times New Roman" charset="0"/>
          <a:ea typeface="ＭＳ Ｐゴシック" charset="0"/>
        </a:defRPr>
      </a:lvl7pPr>
      <a:lvl8pPr marL="1371600" algn="l" rtl="0" eaLnBrk="1" fontAlgn="base" hangingPunct="1">
        <a:spcBef>
          <a:spcPct val="0"/>
        </a:spcBef>
        <a:spcAft>
          <a:spcPct val="0"/>
        </a:spcAft>
        <a:defRPr sz="2800">
          <a:solidFill>
            <a:schemeClr val="bg1"/>
          </a:solidFill>
          <a:latin typeface="Times New Roman" charset="0"/>
          <a:ea typeface="ＭＳ Ｐゴシック" charset="0"/>
        </a:defRPr>
      </a:lvl8pPr>
      <a:lvl9pPr marL="1828800" algn="l" rtl="0" eaLnBrk="1" fontAlgn="base" hangingPunct="1">
        <a:spcBef>
          <a:spcPct val="0"/>
        </a:spcBef>
        <a:spcAft>
          <a:spcPct val="0"/>
        </a:spcAft>
        <a:defRPr sz="2800">
          <a:solidFill>
            <a:schemeClr val="bg1"/>
          </a:solidFill>
          <a:latin typeface="Times New Roman" charset="0"/>
          <a:ea typeface="ＭＳ Ｐゴシック"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e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9.jpeg"/><Relationship Id="rId7" Type="http://schemas.openxmlformats.org/officeDocument/2006/relationships/image" Target="../media/image22.emf"/><Relationship Id="rId2" Type="http://schemas.openxmlformats.org/officeDocument/2006/relationships/image" Target="../media/image18.emf"/><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emf"/><Relationship Id="rId4" Type="http://schemas.openxmlformats.org/officeDocument/2006/relationships/image" Target="../media/image3.png"/><Relationship Id="rId9"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57866" y="744558"/>
            <a:ext cx="6984454" cy="461665"/>
          </a:xfrm>
          <a:prstGeom prst="rect">
            <a:avLst/>
          </a:prstGeom>
          <a:noFill/>
          <a:ln>
            <a:solidFill>
              <a:srgbClr val="000000"/>
            </a:solidFill>
          </a:ln>
        </p:spPr>
        <p:txBody>
          <a:bodyPr wrap="none" rtlCol="0">
            <a:spAutoFit/>
          </a:bodyPr>
          <a:lstStyle/>
          <a:p>
            <a:r>
              <a:rPr lang="en-US" sz="2400" i="1" dirty="0"/>
              <a:t>Don’t rely on lead-acid batteries to start your engines.</a:t>
            </a:r>
          </a:p>
        </p:txBody>
      </p:sp>
      <p:sp>
        <p:nvSpPr>
          <p:cNvPr id="5" name="TextBox 4"/>
          <p:cNvSpPr txBox="1"/>
          <p:nvPr/>
        </p:nvSpPr>
        <p:spPr>
          <a:xfrm>
            <a:off x="889000" y="5088467"/>
            <a:ext cx="1163149" cy="461665"/>
          </a:xfrm>
          <a:prstGeom prst="rect">
            <a:avLst/>
          </a:prstGeom>
          <a:noFill/>
          <a:ln>
            <a:solidFill>
              <a:srgbClr val="000000"/>
            </a:solidFill>
          </a:ln>
        </p:spPr>
        <p:txBody>
          <a:bodyPr wrap="none" rtlCol="0">
            <a:spAutoFit/>
          </a:bodyPr>
          <a:lstStyle/>
          <a:p>
            <a:pPr algn="ctr"/>
            <a:r>
              <a:rPr lang="en-US" dirty="0"/>
              <a:t>December </a:t>
            </a:r>
            <a:r>
              <a:rPr lang="en-US" dirty="0" smtClean="0"/>
              <a:t>2018</a:t>
            </a:r>
          </a:p>
          <a:p>
            <a:pPr algn="ctr"/>
            <a:r>
              <a:rPr lang="en-US" dirty="0" smtClean="0"/>
              <a:t>Rev A.1</a:t>
            </a:r>
            <a:endParaRPr lang="en-US" dirty="0"/>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32099" y="0"/>
            <a:ext cx="1954701" cy="590956"/>
          </a:xfrm>
          <a:prstGeom prst="rect">
            <a:avLst/>
          </a:prstGeom>
        </p:spPr>
      </p:pic>
      <p:pic>
        <p:nvPicPr>
          <p:cNvPr id="8" name="Picture 7" descr="A picture containing text, book&#10;&#10;Description automatically generated">
            <a:extLst>
              <a:ext uri="{FF2B5EF4-FFF2-40B4-BE49-F238E27FC236}">
                <a16:creationId xmlns="" xmlns:a16="http://schemas.microsoft.com/office/drawing/2014/main" id="{9B84F6E7-6018-804D-A2C0-D26CF067E9E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80147" y="1352557"/>
            <a:ext cx="3882990" cy="5037699"/>
          </a:xfrm>
          <a:prstGeom prst="rect">
            <a:avLst/>
          </a:prstGeom>
          <a:ln w="57150" cmpd="sng">
            <a:solidFill>
              <a:schemeClr val="tx1"/>
            </a:solidFill>
          </a:ln>
        </p:spPr>
      </p:pic>
    </p:spTree>
    <p:extLst>
      <p:ext uri="{BB962C8B-B14F-4D97-AF65-F5344CB8AC3E}">
        <p14:creationId xmlns:p14="http://schemas.microsoft.com/office/powerpoint/2010/main" val="2404070501"/>
      </p:ext>
    </p:extLst>
  </p:cSld>
  <p:clrMapOvr>
    <a:masterClrMapping/>
  </p:clrMapOvr>
  <p:transition spd="slow">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10266" y="727116"/>
            <a:ext cx="6406171" cy="461665"/>
          </a:xfrm>
          <a:prstGeom prst="rect">
            <a:avLst/>
          </a:prstGeom>
          <a:noFill/>
          <a:ln>
            <a:solidFill>
              <a:srgbClr val="000000"/>
            </a:solidFill>
          </a:ln>
        </p:spPr>
        <p:txBody>
          <a:bodyPr wrap="none" rtlCol="0">
            <a:spAutoFit/>
          </a:bodyPr>
          <a:lstStyle/>
          <a:p>
            <a:r>
              <a:rPr lang="en-US" sz="2400" i="1" dirty="0"/>
              <a:t>Batteries will fail.  Their end-of-life is inevitable .</a:t>
            </a:r>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32099" y="17445"/>
            <a:ext cx="1954701" cy="590956"/>
          </a:xfrm>
          <a:prstGeom prst="rect">
            <a:avLst/>
          </a:prstGeom>
        </p:spPr>
      </p:pic>
      <p:pic>
        <p:nvPicPr>
          <p:cNvPr id="4" name="Picture 3" descr="A boat in the water&#10;&#10;Description automatically generated">
            <a:extLst>
              <a:ext uri="{FF2B5EF4-FFF2-40B4-BE49-F238E27FC236}">
                <a16:creationId xmlns="" xmlns:a16="http://schemas.microsoft.com/office/drawing/2014/main" id="{C58458B9-FF4A-FE4C-9E33-5945BC46057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53413" y="1555064"/>
            <a:ext cx="4770086" cy="4979300"/>
          </a:xfrm>
          <a:prstGeom prst="rect">
            <a:avLst/>
          </a:prstGeom>
          <a:ln w="57150" cmpd="sng">
            <a:solidFill>
              <a:srgbClr val="000000"/>
            </a:solidFill>
          </a:ln>
        </p:spPr>
      </p:pic>
      <p:sp>
        <p:nvSpPr>
          <p:cNvPr id="8" name="Rectangle 7"/>
          <p:cNvSpPr/>
          <p:nvPr/>
        </p:nvSpPr>
        <p:spPr>
          <a:xfrm>
            <a:off x="6462311" y="1555064"/>
            <a:ext cx="1745009" cy="4708980"/>
          </a:xfrm>
          <a:prstGeom prst="rect">
            <a:avLst/>
          </a:prstGeom>
          <a:ln>
            <a:solidFill>
              <a:srgbClr val="000000"/>
            </a:solidFill>
          </a:ln>
        </p:spPr>
        <p:txBody>
          <a:bodyPr wrap="square">
            <a:spAutoFit/>
          </a:bodyPr>
          <a:lstStyle/>
          <a:p>
            <a:pPr algn="ctr"/>
            <a:r>
              <a:rPr lang="en-US" dirty="0"/>
              <a:t> </a:t>
            </a:r>
          </a:p>
          <a:p>
            <a:pPr algn="ctr"/>
            <a:r>
              <a:rPr lang="en-US" dirty="0"/>
              <a:t>Dead batteries are a simple fact of life when it comes to boat operation and ownership.  Long periods of disuse, temperature extremes, corrosion, shock and vibration all take their toll on your engine’s cranking battery.  Unlike a car, jump starting a boat isn’t easy, it usually requires especially long and heavy jumper cables, finding and hooking up a battery charger or removing the battery and taking it someplace where it can be </a:t>
            </a:r>
            <a:r>
              <a:rPr lang="en-US" dirty="0" smtClean="0"/>
              <a:t>charged</a:t>
            </a:r>
            <a:r>
              <a:rPr lang="en-US" dirty="0"/>
              <a:t> </a:t>
            </a:r>
            <a:r>
              <a:rPr lang="en-US" dirty="0" smtClean="0"/>
              <a:t>and the danger of jump starting batteries, with the potential for an explosion, is well documented.</a:t>
            </a:r>
            <a:endParaRPr lang="en-US" dirty="0"/>
          </a:p>
        </p:txBody>
      </p:sp>
    </p:spTree>
    <p:extLst>
      <p:ext uri="{BB962C8B-B14F-4D97-AF65-F5344CB8AC3E}">
        <p14:creationId xmlns:p14="http://schemas.microsoft.com/office/powerpoint/2010/main" val="2743709284"/>
      </p:ext>
    </p:extLst>
  </p:cSld>
  <p:clrMapOvr>
    <a:masterClrMapping/>
  </p:clrMapOvr>
  <p:transition spd="slow">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04467" y="1617133"/>
            <a:ext cx="184666" cy="276999"/>
          </a:xfrm>
          <a:prstGeom prst="rect">
            <a:avLst/>
          </a:prstGeom>
          <a:noFill/>
        </p:spPr>
        <p:txBody>
          <a:bodyPr wrap="none" rtlCol="0">
            <a:spAutoFit/>
          </a:bodyPr>
          <a:lstStyle/>
          <a:p>
            <a:endParaRPr lang="en-US" dirty="0"/>
          </a:p>
        </p:txBody>
      </p:sp>
      <p:sp>
        <p:nvSpPr>
          <p:cNvPr id="4" name="TextBox 3"/>
          <p:cNvSpPr txBox="1"/>
          <p:nvPr/>
        </p:nvSpPr>
        <p:spPr>
          <a:xfrm>
            <a:off x="2218266" y="668867"/>
            <a:ext cx="5728249" cy="830997"/>
          </a:xfrm>
          <a:prstGeom prst="rect">
            <a:avLst/>
          </a:prstGeom>
          <a:noFill/>
          <a:ln>
            <a:solidFill>
              <a:srgbClr val="000000"/>
            </a:solidFill>
          </a:ln>
        </p:spPr>
        <p:txBody>
          <a:bodyPr wrap="square" rtlCol="0">
            <a:spAutoFit/>
          </a:bodyPr>
          <a:lstStyle/>
          <a:p>
            <a:pPr algn="ctr"/>
            <a:r>
              <a:rPr lang="en-US" sz="2400" i="1" dirty="0"/>
              <a:t>KAPower is not a battery.  KAPower is a Electrochemical Double Layer </a:t>
            </a:r>
            <a:r>
              <a:rPr lang="en-US" sz="2400" i="1" dirty="0" smtClean="0"/>
              <a:t>Capacitor.</a:t>
            </a:r>
            <a:endParaRPr lang="en-US" sz="2400" i="1" dirty="0"/>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32099" y="17445"/>
            <a:ext cx="1954701" cy="590956"/>
          </a:xfrm>
          <a:prstGeom prst="rect">
            <a:avLst/>
          </a:prstGeom>
        </p:spPr>
      </p:pic>
      <p:pic>
        <p:nvPicPr>
          <p:cNvPr id="8" name="Picture 7" descr="A picture containing building&#10;&#10;Description automatically generated">
            <a:extLst>
              <a:ext uri="{FF2B5EF4-FFF2-40B4-BE49-F238E27FC236}">
                <a16:creationId xmlns="" xmlns:a16="http://schemas.microsoft.com/office/drawing/2014/main" id="{6E316A02-5E13-814C-8D58-A8B47C64CED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37266" y="1617132"/>
            <a:ext cx="3905988" cy="5055159"/>
          </a:xfrm>
          <a:prstGeom prst="rect">
            <a:avLst/>
          </a:prstGeom>
          <a:ln w="57150" cmpd="sng">
            <a:solidFill>
              <a:srgbClr val="000000"/>
            </a:solidFill>
          </a:ln>
        </p:spPr>
      </p:pic>
      <p:sp>
        <p:nvSpPr>
          <p:cNvPr id="7" name="Rectangle 6"/>
          <p:cNvSpPr/>
          <p:nvPr/>
        </p:nvSpPr>
        <p:spPr>
          <a:xfrm>
            <a:off x="6211380" y="1914770"/>
            <a:ext cx="1641730" cy="4154983"/>
          </a:xfrm>
          <a:prstGeom prst="rect">
            <a:avLst/>
          </a:prstGeom>
          <a:ln>
            <a:solidFill>
              <a:srgbClr val="000000"/>
            </a:solidFill>
          </a:ln>
        </p:spPr>
        <p:txBody>
          <a:bodyPr wrap="square">
            <a:spAutoFit/>
          </a:bodyPr>
          <a:lstStyle/>
          <a:p>
            <a:pPr algn="ctr"/>
            <a:r>
              <a:rPr lang="en-US" dirty="0"/>
              <a:t>With KBI’s range of specialized engine starting products, however, that equation has changed forever.  Using either the permanently installed KAPower Starting Module (KSM), or the portable KrankingKART Mini HD, it’s now possible to have onboard, reliable back-up reserve starting power that’s always there when needed.  Unlike lead acid batteries, KBI products rely on supercapacitors, also known as ultracapacitors.</a:t>
            </a:r>
          </a:p>
        </p:txBody>
      </p:sp>
    </p:spTree>
    <p:extLst>
      <p:ext uri="{BB962C8B-B14F-4D97-AF65-F5344CB8AC3E}">
        <p14:creationId xmlns:p14="http://schemas.microsoft.com/office/powerpoint/2010/main" val="780340153"/>
      </p:ext>
    </p:extLst>
  </p:cSld>
  <p:clrMapOvr>
    <a:masterClrMapping/>
  </p:clrMapOvr>
  <p:transition spd="slow">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resentation1.pd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24666" y="1294342"/>
            <a:ext cx="4549297" cy="3473450"/>
          </a:xfrm>
          <a:prstGeom prst="rect">
            <a:avLst/>
          </a:prstGeom>
          <a:ln w="57150" cmpd="sng">
            <a:solidFill>
              <a:srgbClr val="000000"/>
            </a:solidFill>
          </a:ln>
        </p:spPr>
      </p:pic>
      <p:sp>
        <p:nvSpPr>
          <p:cNvPr id="4" name="TextBox 3"/>
          <p:cNvSpPr txBox="1"/>
          <p:nvPr/>
        </p:nvSpPr>
        <p:spPr>
          <a:xfrm>
            <a:off x="1473199" y="727116"/>
            <a:ext cx="7116251" cy="461665"/>
          </a:xfrm>
          <a:prstGeom prst="rect">
            <a:avLst/>
          </a:prstGeom>
          <a:noFill/>
          <a:ln>
            <a:solidFill>
              <a:srgbClr val="000000"/>
            </a:solidFill>
          </a:ln>
        </p:spPr>
        <p:txBody>
          <a:bodyPr wrap="none" rtlCol="0">
            <a:spAutoFit/>
          </a:bodyPr>
          <a:lstStyle/>
          <a:p>
            <a:r>
              <a:rPr lang="en-US" sz="2400" i="1" dirty="0"/>
              <a:t>So what does this mean to the boat or the boat builder?</a:t>
            </a: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32099" y="17445"/>
            <a:ext cx="1954701" cy="590956"/>
          </a:xfrm>
          <a:prstGeom prst="rect">
            <a:avLst/>
          </a:prstGeom>
        </p:spPr>
      </p:pic>
      <p:sp>
        <p:nvSpPr>
          <p:cNvPr id="7" name="Rectangle 6"/>
          <p:cNvSpPr/>
          <p:nvPr/>
        </p:nvSpPr>
        <p:spPr>
          <a:xfrm>
            <a:off x="1473199" y="4176975"/>
            <a:ext cx="6993467" cy="2308324"/>
          </a:xfrm>
          <a:prstGeom prst="rect">
            <a:avLst/>
          </a:prstGeom>
          <a:solidFill>
            <a:schemeClr val="bg1"/>
          </a:solidFill>
          <a:ln>
            <a:solidFill>
              <a:srgbClr val="000000"/>
            </a:solidFill>
          </a:ln>
        </p:spPr>
        <p:txBody>
          <a:bodyPr wrap="square">
            <a:spAutoFit/>
          </a:bodyPr>
          <a:lstStyle/>
          <a:p>
            <a:pPr marL="171450" lvl="0" indent="-171450">
              <a:buFont typeface="Wingdings" charset="2"/>
              <a:buChar char="u"/>
            </a:pPr>
            <a:r>
              <a:rPr lang="en-US" dirty="0"/>
              <a:t>The KSM Supercapacitor module is powerful enough to supply cranking power without the use of lead-acid batteries.</a:t>
            </a:r>
          </a:p>
          <a:p>
            <a:pPr marL="171450" lvl="0" indent="-171450">
              <a:buFont typeface="Wingdings" charset="2"/>
              <a:buChar char="u"/>
            </a:pPr>
            <a:r>
              <a:rPr lang="en-US" dirty="0"/>
              <a:t>Available as a 12 or 24-volt module, one module can provide 24 volts - no need to series modules (batteries).</a:t>
            </a:r>
          </a:p>
          <a:p>
            <a:pPr marL="171450" lvl="0" indent="-171450">
              <a:buFont typeface="Wingdings" charset="2"/>
              <a:buChar char="u"/>
            </a:pPr>
            <a:r>
              <a:rPr lang="en-US" dirty="0"/>
              <a:t>One module is all that’s need to start several engines - eliminate multiple battery banks.</a:t>
            </a:r>
          </a:p>
          <a:p>
            <a:pPr marL="171450" lvl="0" indent="-171450">
              <a:buFont typeface="Wingdings" charset="2"/>
              <a:buChar char="u"/>
            </a:pPr>
            <a:r>
              <a:rPr lang="en-US" dirty="0"/>
              <a:t>It is truly maintenance free and will last the life of the vessel.  </a:t>
            </a:r>
          </a:p>
          <a:p>
            <a:pPr marL="171450" lvl="0" indent="-171450">
              <a:buFont typeface="Wingdings" charset="2"/>
              <a:buChar char="u"/>
            </a:pPr>
            <a:r>
              <a:rPr lang="en-US" dirty="0"/>
              <a:t>No gassing, no ventilation required.  Can be installed in virtually any </a:t>
            </a:r>
            <a:r>
              <a:rPr lang="en-US" dirty="0" smtClean="0"/>
              <a:t>orientation.</a:t>
            </a:r>
            <a:endParaRPr lang="en-US" dirty="0"/>
          </a:p>
          <a:p>
            <a:pPr marL="171450" lvl="0" indent="-171450">
              <a:buFont typeface="Wingdings" charset="2"/>
              <a:buChar char="u"/>
            </a:pPr>
            <a:r>
              <a:rPr lang="en-US" dirty="0"/>
              <a:t>It can be installed in remote locations, not needing access for change-out like the batteries do.</a:t>
            </a:r>
          </a:p>
          <a:p>
            <a:pPr marL="171450" lvl="0" indent="-171450">
              <a:buFont typeface="Wingdings" charset="2"/>
              <a:buChar char="u"/>
            </a:pPr>
            <a:r>
              <a:rPr lang="en-US" dirty="0"/>
              <a:t>It will provide weight savings and space savings. </a:t>
            </a:r>
          </a:p>
          <a:p>
            <a:pPr marL="171450" lvl="0" indent="-171450">
              <a:buFont typeface="Wingdings" charset="2"/>
              <a:buChar char="u"/>
            </a:pPr>
            <a:r>
              <a:rPr lang="en-US" dirty="0"/>
              <a:t>When isolated it will retain sufficient charge for engine cranking for extended periods of time.</a:t>
            </a:r>
          </a:p>
          <a:p>
            <a:pPr marL="171450" lvl="0" indent="-171450">
              <a:buFont typeface="Wingdings" charset="2"/>
              <a:buChar char="u"/>
            </a:pPr>
            <a:r>
              <a:rPr lang="en-US" dirty="0"/>
              <a:t>It can be recharged almost instantaneously (within seconds) if need be off the house batteries or any other DC power source</a:t>
            </a:r>
            <a:r>
              <a:rPr lang="en-US" dirty="0" smtClean="0"/>
              <a:t>.</a:t>
            </a:r>
            <a:endParaRPr lang="en-US" dirty="0"/>
          </a:p>
        </p:txBody>
      </p:sp>
    </p:spTree>
    <p:extLst>
      <p:ext uri="{BB962C8B-B14F-4D97-AF65-F5344CB8AC3E}">
        <p14:creationId xmlns:p14="http://schemas.microsoft.com/office/powerpoint/2010/main" val="3660688350"/>
      </p:ext>
    </p:extLst>
  </p:cSld>
  <p:clrMapOvr>
    <a:masterClrMapping/>
  </p:clrMapOvr>
  <p:transition spd="slow">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oatMotor-iStock-500493677.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07933" y="3437466"/>
            <a:ext cx="4274489" cy="2853267"/>
          </a:xfrm>
          <a:prstGeom prst="rect">
            <a:avLst/>
          </a:prstGeom>
          <a:ln w="57150" cmpd="sng">
            <a:solidFill>
              <a:srgbClr val="000000"/>
            </a:solidFill>
          </a:ln>
        </p:spPr>
      </p:pic>
      <p:sp>
        <p:nvSpPr>
          <p:cNvPr id="9" name="TextBox 8"/>
          <p:cNvSpPr txBox="1"/>
          <p:nvPr/>
        </p:nvSpPr>
        <p:spPr>
          <a:xfrm>
            <a:off x="2225672" y="608401"/>
            <a:ext cx="5852585" cy="1200328"/>
          </a:xfrm>
          <a:prstGeom prst="rect">
            <a:avLst/>
          </a:prstGeom>
          <a:noFill/>
          <a:ln>
            <a:solidFill>
              <a:srgbClr val="000000"/>
            </a:solidFill>
          </a:ln>
        </p:spPr>
        <p:txBody>
          <a:bodyPr wrap="square" rtlCol="0">
            <a:spAutoFit/>
          </a:bodyPr>
          <a:lstStyle/>
          <a:p>
            <a:pPr algn="ctr"/>
            <a:r>
              <a:rPr lang="en-US" sz="2400" i="1" dirty="0"/>
              <a:t>Inboard or outboard applications, not every engine would require its own set of batteries for engine starting events. </a:t>
            </a:r>
          </a:p>
        </p:txBody>
      </p:sp>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32099" y="17445"/>
            <a:ext cx="1954701" cy="590956"/>
          </a:xfrm>
          <a:prstGeom prst="rect">
            <a:avLst/>
          </a:prstGeom>
        </p:spPr>
      </p:pic>
      <p:sp>
        <p:nvSpPr>
          <p:cNvPr id="10" name="Rectangle 9"/>
          <p:cNvSpPr/>
          <p:nvPr/>
        </p:nvSpPr>
        <p:spPr>
          <a:xfrm>
            <a:off x="6365109" y="2652636"/>
            <a:ext cx="907390" cy="1569660"/>
          </a:xfrm>
          <a:prstGeom prst="rect">
            <a:avLst/>
          </a:prstGeom>
          <a:solidFill>
            <a:schemeClr val="bg1"/>
          </a:solidFill>
          <a:ln>
            <a:solidFill>
              <a:srgbClr val="000000"/>
            </a:solidFill>
          </a:ln>
        </p:spPr>
        <p:txBody>
          <a:bodyPr wrap="square">
            <a:spAutoFit/>
          </a:bodyPr>
          <a:lstStyle/>
          <a:p>
            <a:pPr algn="ctr"/>
            <a:r>
              <a:rPr lang="en-US" dirty="0" smtClean="0"/>
              <a:t>One KSM could provide starting assistance to several start batteries.</a:t>
            </a:r>
            <a:endParaRPr lang="en-US" dirty="0"/>
          </a:p>
        </p:txBody>
      </p:sp>
      <p:pic>
        <p:nvPicPr>
          <p:cNvPr id="3" name="Picture 2" descr="BoatMotor-iStock-477047244.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76400" y="2057400"/>
            <a:ext cx="3713483" cy="2495639"/>
          </a:xfrm>
          <a:prstGeom prst="rect">
            <a:avLst/>
          </a:prstGeom>
          <a:ln w="57150" cmpd="sng">
            <a:solidFill>
              <a:schemeClr val="tx1"/>
            </a:solidFill>
          </a:ln>
        </p:spPr>
      </p:pic>
      <p:pic>
        <p:nvPicPr>
          <p:cNvPr id="5" name="Picture 4" descr="BoatMotor-iStock-881515858.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32466" y="3818466"/>
            <a:ext cx="3302761" cy="2209800"/>
          </a:xfrm>
          <a:prstGeom prst="rect">
            <a:avLst/>
          </a:prstGeom>
          <a:ln w="57150" cmpd="sng">
            <a:solidFill>
              <a:srgbClr val="000000"/>
            </a:solidFill>
          </a:ln>
        </p:spPr>
      </p:pic>
    </p:spTree>
    <p:extLst>
      <p:ext uri="{BB962C8B-B14F-4D97-AF65-F5344CB8AC3E}">
        <p14:creationId xmlns:p14="http://schemas.microsoft.com/office/powerpoint/2010/main" val="633730997"/>
      </p:ext>
    </p:extLst>
  </p:cSld>
  <p:clrMapOvr>
    <a:masterClrMapping/>
  </p:clrMapOvr>
  <p:transition spd="slow">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en 3 PLC Manual Rev E.pd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1227541">
            <a:off x="1961351" y="2147710"/>
            <a:ext cx="3362401" cy="4351341"/>
          </a:xfrm>
          <a:prstGeom prst="rect">
            <a:avLst/>
          </a:prstGeom>
          <a:ln w="57150" cmpd="sng">
            <a:solidFill>
              <a:schemeClr val="tx1"/>
            </a:solidFill>
          </a:ln>
        </p:spPr>
      </p:pic>
      <p:sp>
        <p:nvSpPr>
          <p:cNvPr id="7" name="TextBox 6"/>
          <p:cNvSpPr txBox="1"/>
          <p:nvPr/>
        </p:nvSpPr>
        <p:spPr>
          <a:xfrm>
            <a:off x="1463040" y="707820"/>
            <a:ext cx="6959599" cy="1154162"/>
          </a:xfrm>
          <a:prstGeom prst="rect">
            <a:avLst/>
          </a:prstGeom>
          <a:noFill/>
          <a:ln>
            <a:solidFill>
              <a:srgbClr val="000000"/>
            </a:solidFill>
          </a:ln>
        </p:spPr>
        <p:txBody>
          <a:bodyPr wrap="square" rtlCol="0">
            <a:spAutoFit/>
          </a:bodyPr>
          <a:lstStyle/>
          <a:p>
            <a:pPr algn="ctr"/>
            <a:r>
              <a:rPr lang="en-US" sz="2300" i="1" dirty="0"/>
              <a:t>“Once installed it’s like having an emergency battery permanently on standby without any of the maintenance an actual battery requires.”</a:t>
            </a: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32099" y="17445"/>
            <a:ext cx="1954701" cy="590956"/>
          </a:xfrm>
          <a:prstGeom prst="rect">
            <a:avLst/>
          </a:prstGeom>
        </p:spPr>
      </p:pic>
      <p:sp>
        <p:nvSpPr>
          <p:cNvPr id="8" name="Rectangle 7"/>
          <p:cNvSpPr/>
          <p:nvPr/>
        </p:nvSpPr>
        <p:spPr>
          <a:xfrm>
            <a:off x="6210299" y="2488435"/>
            <a:ext cx="1435467" cy="3046987"/>
          </a:xfrm>
          <a:prstGeom prst="rect">
            <a:avLst/>
          </a:prstGeom>
          <a:ln>
            <a:solidFill>
              <a:srgbClr val="000000"/>
            </a:solidFill>
          </a:ln>
        </p:spPr>
        <p:txBody>
          <a:bodyPr wrap="square">
            <a:spAutoFit/>
          </a:bodyPr>
          <a:lstStyle/>
          <a:p>
            <a:pPr algn="ctr"/>
            <a:endParaRPr lang="en-US" dirty="0"/>
          </a:p>
          <a:p>
            <a:pPr algn="ctr"/>
            <a:r>
              <a:rPr lang="en-US" dirty="0"/>
              <a:t>Installation for the KSM is straightforward, its stainless steel enclosure is lightweight, the heaviest model, which supplies 112 kW, weighs only 32.5 </a:t>
            </a:r>
            <a:r>
              <a:rPr lang="en-US" dirty="0" smtClean="0"/>
              <a:t>pounds (</a:t>
            </a:r>
            <a:r>
              <a:rPr lang="en-US" dirty="0"/>
              <a:t>14.7 kg</a:t>
            </a:r>
            <a:r>
              <a:rPr lang="en-US" dirty="0" smtClean="0"/>
              <a:t>); </a:t>
            </a:r>
            <a:r>
              <a:rPr lang="en-US" dirty="0"/>
              <a:t>it can be mounted in any orientation, even upside down.  </a:t>
            </a:r>
            <a:endParaRPr lang="en-US" dirty="0" smtClean="0"/>
          </a:p>
          <a:p>
            <a:pPr algn="ctr"/>
            <a:endParaRPr lang="en-US" dirty="0"/>
          </a:p>
        </p:txBody>
      </p:sp>
    </p:spTree>
    <p:extLst>
      <p:ext uri="{BB962C8B-B14F-4D97-AF65-F5344CB8AC3E}">
        <p14:creationId xmlns:p14="http://schemas.microsoft.com/office/powerpoint/2010/main" val="3304093399"/>
      </p:ext>
    </p:extLst>
  </p:cSld>
  <p:clrMapOvr>
    <a:masterClrMapping/>
  </p:clrMapOvr>
  <p:transition spd="slow">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37128" y="873996"/>
            <a:ext cx="5405746" cy="461665"/>
          </a:xfrm>
          <a:prstGeom prst="rect">
            <a:avLst/>
          </a:prstGeom>
          <a:noFill/>
          <a:ln>
            <a:solidFill>
              <a:srgbClr val="000000"/>
            </a:solidFill>
          </a:ln>
        </p:spPr>
        <p:txBody>
          <a:bodyPr wrap="none" rtlCol="0">
            <a:spAutoFit/>
          </a:bodyPr>
          <a:lstStyle/>
          <a:p>
            <a:r>
              <a:rPr lang="en-US" sz="2400" i="1" dirty="0" smtClean="0"/>
              <a:t>KSM specifications for every application.</a:t>
            </a:r>
            <a:endParaRPr lang="en-US" sz="2400" i="1" dirty="0"/>
          </a:p>
        </p:txBody>
      </p:sp>
      <p:pic>
        <p:nvPicPr>
          <p:cNvPr id="3" name="Picture 2" descr="A.pd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32145" y="2039040"/>
            <a:ext cx="5193682" cy="3496400"/>
          </a:xfrm>
          <a:prstGeom prst="rect">
            <a:avLst/>
          </a:prstGeom>
          <a:ln w="57150" cmpd="sng">
            <a:solidFill>
              <a:srgbClr val="000000"/>
            </a:solidFill>
          </a:ln>
        </p:spPr>
      </p:pic>
      <p:sp>
        <p:nvSpPr>
          <p:cNvPr id="4" name="Rectangle 3"/>
          <p:cNvSpPr/>
          <p:nvPr/>
        </p:nvSpPr>
        <p:spPr>
          <a:xfrm>
            <a:off x="7027926" y="2426216"/>
            <a:ext cx="1265788" cy="1938992"/>
          </a:xfrm>
          <a:prstGeom prst="rect">
            <a:avLst/>
          </a:prstGeom>
          <a:ln>
            <a:solidFill>
              <a:srgbClr val="000000"/>
            </a:solidFill>
          </a:ln>
        </p:spPr>
        <p:txBody>
          <a:bodyPr wrap="square">
            <a:spAutoFit/>
          </a:bodyPr>
          <a:lstStyle/>
          <a:p>
            <a:pPr algn="ctr"/>
            <a:endParaRPr lang="en-US" dirty="0"/>
          </a:p>
          <a:p>
            <a:pPr algn="ctr"/>
            <a:r>
              <a:rPr lang="en-US" dirty="0"/>
              <a:t>The KSM is available in 12 and 24 volts, and several capacity ranges.  All units recharge after use in a scant 30 seconds. </a:t>
            </a:r>
            <a:endParaRPr lang="en-US" dirty="0" smtClean="0"/>
          </a:p>
          <a:p>
            <a:pPr algn="ctr"/>
            <a:endParaRPr lang="en-US" dirty="0"/>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60180" y="0"/>
            <a:ext cx="1954701" cy="590956"/>
          </a:xfrm>
          <a:prstGeom prst="rect">
            <a:avLst/>
          </a:prstGeom>
        </p:spPr>
      </p:pic>
    </p:spTree>
    <p:extLst>
      <p:ext uri="{BB962C8B-B14F-4D97-AF65-F5344CB8AC3E}">
        <p14:creationId xmlns:p14="http://schemas.microsoft.com/office/powerpoint/2010/main" val="1022667292"/>
      </p:ext>
    </p:extLst>
  </p:cSld>
  <p:clrMapOvr>
    <a:masterClrMapping/>
  </p:clrMapOvr>
  <p:transition spd="slow">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01401" y="72734"/>
            <a:ext cx="3515785" cy="461665"/>
          </a:xfrm>
          <a:prstGeom prst="rect">
            <a:avLst/>
          </a:prstGeom>
          <a:noFill/>
          <a:ln>
            <a:solidFill>
              <a:srgbClr val="000000"/>
            </a:solidFill>
          </a:ln>
        </p:spPr>
        <p:txBody>
          <a:bodyPr wrap="square" rtlCol="0">
            <a:spAutoFit/>
          </a:bodyPr>
          <a:lstStyle/>
          <a:p>
            <a:pPr algn="ctr"/>
            <a:r>
              <a:rPr lang="en-US" sz="2400" i="1" dirty="0"/>
              <a:t>Some background on KBI:</a:t>
            </a:r>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60180" y="0"/>
            <a:ext cx="1954701" cy="590956"/>
          </a:xfrm>
          <a:prstGeom prst="rect">
            <a:avLst/>
          </a:prstGeom>
        </p:spPr>
      </p:pic>
      <p:pic>
        <p:nvPicPr>
          <p:cNvPr id="6" name="Picture 5" descr="A picture containing text, sky, outdoor, road&#10;&#10;Description automatically generated">
            <a:extLst>
              <a:ext uri="{FF2B5EF4-FFF2-40B4-BE49-F238E27FC236}">
                <a16:creationId xmlns="" xmlns:a16="http://schemas.microsoft.com/office/drawing/2014/main" id="{1C222722-FA95-D14E-97A5-F3CE9F4850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86298" y="754705"/>
            <a:ext cx="4563236" cy="5913223"/>
          </a:xfrm>
          <a:prstGeom prst="rect">
            <a:avLst/>
          </a:prstGeom>
          <a:ln w="57150" cmpd="sng">
            <a:solidFill>
              <a:srgbClr val="000000"/>
            </a:solidFill>
          </a:ln>
        </p:spPr>
      </p:pic>
      <p:sp>
        <p:nvSpPr>
          <p:cNvPr id="7" name="Rectangle 6"/>
          <p:cNvSpPr/>
          <p:nvPr/>
        </p:nvSpPr>
        <p:spPr>
          <a:xfrm>
            <a:off x="6573788" y="1662316"/>
            <a:ext cx="1284139" cy="3416319"/>
          </a:xfrm>
          <a:prstGeom prst="rect">
            <a:avLst/>
          </a:prstGeom>
          <a:ln>
            <a:solidFill>
              <a:srgbClr val="000000"/>
            </a:solidFill>
          </a:ln>
        </p:spPr>
        <p:txBody>
          <a:bodyPr wrap="square">
            <a:spAutoFit/>
          </a:bodyPr>
          <a:lstStyle/>
          <a:p>
            <a:pPr algn="ctr"/>
            <a:r>
              <a:rPr lang="en-US" dirty="0" smtClean="0"/>
              <a:t>While KSM is a relative newcomer to the marine market, we’ve been in the engine starting business for over half a century, selling primarily to some of the harshest applications in the world, including commercial, military and over the road transport vehicles.</a:t>
            </a:r>
            <a:endParaRPr lang="en-US" dirty="0"/>
          </a:p>
        </p:txBody>
      </p:sp>
    </p:spTree>
    <p:extLst>
      <p:ext uri="{BB962C8B-B14F-4D97-AF65-F5344CB8AC3E}">
        <p14:creationId xmlns:p14="http://schemas.microsoft.com/office/powerpoint/2010/main" val="2690416890"/>
      </p:ext>
    </p:extLst>
  </p:cSld>
  <p:clrMapOvr>
    <a:masterClrMapping/>
  </p:clrMapOvr>
  <p:transition spd="slow">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60180" y="0"/>
            <a:ext cx="1954701" cy="590956"/>
          </a:xfrm>
          <a:prstGeom prst="rect">
            <a:avLst/>
          </a:prstGeom>
        </p:spPr>
      </p:pic>
      <p:sp>
        <p:nvSpPr>
          <p:cNvPr id="3" name="TextBox 2"/>
          <p:cNvSpPr txBox="1"/>
          <p:nvPr/>
        </p:nvSpPr>
        <p:spPr>
          <a:xfrm>
            <a:off x="2550160" y="243840"/>
            <a:ext cx="4041614" cy="1200328"/>
          </a:xfrm>
          <a:prstGeom prst="rect">
            <a:avLst/>
          </a:prstGeom>
          <a:noFill/>
          <a:ln>
            <a:solidFill>
              <a:srgbClr val="000000"/>
            </a:solidFill>
          </a:ln>
        </p:spPr>
        <p:txBody>
          <a:bodyPr wrap="square" rtlCol="0">
            <a:spAutoFit/>
          </a:bodyPr>
          <a:lstStyle/>
          <a:p>
            <a:pPr algn="ctr"/>
            <a:r>
              <a:rPr lang="en-US" sz="2400" i="1" dirty="0" smtClean="0"/>
              <a:t>Over twenty years experience with supercapacitors for starting engines.</a:t>
            </a:r>
            <a:endParaRPr lang="en-US" sz="2400" i="1" dirty="0"/>
          </a:p>
        </p:txBody>
      </p:sp>
      <p:pic>
        <p:nvPicPr>
          <p:cNvPr id="4" name="Picture 3" descr="B.pdf"/>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36526" y="1544792"/>
            <a:ext cx="5092768" cy="2521420"/>
          </a:xfrm>
          <a:prstGeom prst="rect">
            <a:avLst/>
          </a:prstGeom>
          <a:ln w="57150" cmpd="sng">
            <a:solidFill>
              <a:srgbClr val="000000"/>
            </a:solidFill>
          </a:ln>
        </p:spPr>
      </p:pic>
      <p:pic>
        <p:nvPicPr>
          <p:cNvPr id="5" name="Picture 4" descr="C.pdf"/>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36526" y="4106807"/>
            <a:ext cx="5092767" cy="2460357"/>
          </a:xfrm>
          <a:prstGeom prst="rect">
            <a:avLst/>
          </a:prstGeom>
          <a:ln w="57150" cmpd="sng">
            <a:solidFill>
              <a:srgbClr val="000000"/>
            </a:solidFill>
          </a:ln>
        </p:spPr>
      </p:pic>
      <p:sp>
        <p:nvSpPr>
          <p:cNvPr id="6" name="Rectangle 5"/>
          <p:cNvSpPr/>
          <p:nvPr/>
        </p:nvSpPr>
        <p:spPr>
          <a:xfrm>
            <a:off x="6957739" y="1085023"/>
            <a:ext cx="1327336" cy="4893646"/>
          </a:xfrm>
          <a:prstGeom prst="rect">
            <a:avLst/>
          </a:prstGeom>
          <a:ln>
            <a:solidFill>
              <a:srgbClr val="000000"/>
            </a:solidFill>
          </a:ln>
        </p:spPr>
        <p:txBody>
          <a:bodyPr wrap="square">
            <a:spAutoFit/>
          </a:bodyPr>
          <a:lstStyle/>
          <a:p>
            <a:pPr algn="ctr"/>
            <a:endParaRPr lang="en-US" dirty="0" smtClean="0"/>
          </a:p>
          <a:p>
            <a:pPr algn="ctr"/>
            <a:r>
              <a:rPr lang="en-US" dirty="0" smtClean="0"/>
              <a:t>We </a:t>
            </a:r>
            <a:r>
              <a:rPr lang="en-US" dirty="0"/>
              <a:t>are working with marine OEMs but none have gone “public” yet.  Again we’re new to the industry but the KSM and our experience is not new.  We have been applying supercapacitor engine starting technology for over twenty years.  We are </a:t>
            </a:r>
            <a:r>
              <a:rPr lang="en-US" dirty="0" smtClean="0"/>
              <a:t>American Boat and Yacht Council </a:t>
            </a:r>
            <a:r>
              <a:rPr lang="en-US" dirty="0"/>
              <a:t>members and KBI Engineering expects to have certified staff members in the near future</a:t>
            </a:r>
            <a:r>
              <a:rPr lang="en-US" dirty="0" smtClean="0"/>
              <a:t>.</a:t>
            </a:r>
          </a:p>
          <a:p>
            <a:pPr algn="ctr"/>
            <a:endParaRPr lang="en-US" dirty="0"/>
          </a:p>
        </p:txBody>
      </p:sp>
    </p:spTree>
    <p:extLst>
      <p:ext uri="{BB962C8B-B14F-4D97-AF65-F5344CB8AC3E}">
        <p14:creationId xmlns:p14="http://schemas.microsoft.com/office/powerpoint/2010/main" val="3335877646"/>
      </p:ext>
    </p:extLst>
  </p:cSld>
  <p:clrMapOvr>
    <a:masterClrMapping/>
  </p:clrMapOvr>
  <p:transition spd="slow">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92348" y="652953"/>
            <a:ext cx="5234519" cy="830997"/>
          </a:xfrm>
          <a:prstGeom prst="rect">
            <a:avLst/>
          </a:prstGeom>
          <a:noFill/>
          <a:ln>
            <a:solidFill>
              <a:srgbClr val="000000"/>
            </a:solidFill>
          </a:ln>
        </p:spPr>
        <p:txBody>
          <a:bodyPr wrap="square" rtlCol="0">
            <a:spAutoFit/>
          </a:bodyPr>
          <a:lstStyle/>
          <a:p>
            <a:pPr algn="ctr"/>
            <a:r>
              <a:rPr lang="en-US" sz="2400" i="1" dirty="0"/>
              <a:t>The portable KrankingKART Mini HD, </a:t>
            </a:r>
            <a:r>
              <a:rPr lang="en-US" sz="2400" i="1"/>
              <a:t>also </a:t>
            </a:r>
            <a:r>
              <a:rPr lang="en-US" sz="2400" i="1" smtClean="0"/>
              <a:t>uses </a:t>
            </a:r>
            <a:r>
              <a:rPr lang="en-US" sz="2400" i="1" dirty="0"/>
              <a:t>supercapacitor technology.</a:t>
            </a:r>
          </a:p>
        </p:txBody>
      </p:sp>
      <p:pic>
        <p:nvPicPr>
          <p:cNvPr id="5" name="Picture 4" descr="KKMini REV A 131407.pd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0829061">
            <a:off x="2134710" y="1955564"/>
            <a:ext cx="3319364" cy="4295649"/>
          </a:xfrm>
          <a:prstGeom prst="rect">
            <a:avLst/>
          </a:prstGeom>
          <a:ln w="57150" cmpd="sng">
            <a:solidFill>
              <a:srgbClr val="000000"/>
            </a:solidFill>
          </a:ln>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32099" y="17445"/>
            <a:ext cx="1954701" cy="590956"/>
          </a:xfrm>
          <a:prstGeom prst="rect">
            <a:avLst/>
          </a:prstGeom>
        </p:spPr>
      </p:pic>
      <p:sp>
        <p:nvSpPr>
          <p:cNvPr id="7" name="Rectangle 6"/>
          <p:cNvSpPr/>
          <p:nvPr/>
        </p:nvSpPr>
        <p:spPr>
          <a:xfrm>
            <a:off x="6413499" y="1789880"/>
            <a:ext cx="1739902" cy="4154983"/>
          </a:xfrm>
          <a:prstGeom prst="rect">
            <a:avLst/>
          </a:prstGeom>
          <a:ln>
            <a:solidFill>
              <a:srgbClr val="000000"/>
            </a:solidFill>
          </a:ln>
        </p:spPr>
        <p:txBody>
          <a:bodyPr wrap="square">
            <a:spAutoFit/>
          </a:bodyPr>
          <a:lstStyle/>
          <a:p>
            <a:pPr algn="ctr"/>
            <a:endParaRPr lang="en-US" dirty="0" smtClean="0"/>
          </a:p>
          <a:p>
            <a:pPr algn="ctr"/>
            <a:r>
              <a:rPr lang="en-US" dirty="0" smtClean="0"/>
              <a:t>The </a:t>
            </a:r>
            <a:r>
              <a:rPr lang="en-US" dirty="0"/>
              <a:t>first and only jump-start pack made specifically for the Marine Market, the Mini HD is </a:t>
            </a:r>
            <a:r>
              <a:rPr lang="en-US" dirty="0" smtClean="0"/>
              <a:t>a portable </a:t>
            </a:r>
            <a:r>
              <a:rPr lang="en-US" dirty="0"/>
              <a:t>start pack </a:t>
            </a:r>
            <a:r>
              <a:rPr lang="en-US" dirty="0" smtClean="0"/>
              <a:t>that is </a:t>
            </a:r>
            <a:r>
              <a:rPr lang="en-US" dirty="0"/>
              <a:t>housed in a rugged ABS plastic case, which is waterproof to IP 67 standards, it even floats.  </a:t>
            </a:r>
          </a:p>
          <a:p>
            <a:pPr algn="ctr"/>
            <a:endParaRPr lang="en-US" dirty="0"/>
          </a:p>
          <a:p>
            <a:pPr algn="ctr"/>
            <a:r>
              <a:rPr lang="en-US" dirty="0"/>
              <a:t>With its digital volt meter, 1,500 amp output, built in reverse polarity protection, 6 foot long cables and heavy duty copper clamps, it’s designed for operation in the toughest jump starting environments. </a:t>
            </a:r>
          </a:p>
          <a:p>
            <a:pPr algn="ctr"/>
            <a:endParaRPr lang="en-US" dirty="0"/>
          </a:p>
        </p:txBody>
      </p:sp>
    </p:spTree>
    <p:extLst>
      <p:ext uri="{BB962C8B-B14F-4D97-AF65-F5344CB8AC3E}">
        <p14:creationId xmlns:p14="http://schemas.microsoft.com/office/powerpoint/2010/main" val="299408381"/>
      </p:ext>
    </p:extLst>
  </p:cSld>
  <p:clrMapOvr>
    <a:masterClrMapping/>
  </p:clrMapOvr>
  <p:transition spd="slow">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32099" y="17445"/>
            <a:ext cx="1954701" cy="590956"/>
          </a:xfrm>
          <a:prstGeom prst="rect">
            <a:avLst/>
          </a:prstGeom>
        </p:spPr>
      </p:pic>
      <p:pic>
        <p:nvPicPr>
          <p:cNvPr id="3" name="Picture 2" descr="D.pdf"/>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94265" y="1261440"/>
            <a:ext cx="4382823" cy="5086800"/>
          </a:xfrm>
          <a:prstGeom prst="rect">
            <a:avLst/>
          </a:prstGeom>
          <a:ln w="57150" cmpd="sng">
            <a:solidFill>
              <a:srgbClr val="000000"/>
            </a:solidFill>
          </a:ln>
        </p:spPr>
      </p:pic>
      <p:sp>
        <p:nvSpPr>
          <p:cNvPr id="4" name="TextBox 3"/>
          <p:cNvSpPr txBox="1"/>
          <p:nvPr/>
        </p:nvSpPr>
        <p:spPr>
          <a:xfrm>
            <a:off x="2663837" y="392256"/>
            <a:ext cx="3660119" cy="461665"/>
          </a:xfrm>
          <a:prstGeom prst="rect">
            <a:avLst/>
          </a:prstGeom>
          <a:noFill/>
          <a:ln>
            <a:solidFill>
              <a:srgbClr val="000000"/>
            </a:solidFill>
          </a:ln>
        </p:spPr>
        <p:txBody>
          <a:bodyPr wrap="square" rtlCol="0">
            <a:spAutoFit/>
          </a:bodyPr>
          <a:lstStyle/>
          <a:p>
            <a:pPr algn="ctr"/>
            <a:r>
              <a:rPr lang="en-US" sz="2400" i="1" dirty="0" smtClean="0"/>
              <a:t>More customer testimonials.</a:t>
            </a:r>
            <a:endParaRPr lang="en-US" sz="2400" i="1" dirty="0"/>
          </a:p>
        </p:txBody>
      </p:sp>
      <p:sp>
        <p:nvSpPr>
          <p:cNvPr id="5" name="Rectangle 4"/>
          <p:cNvSpPr/>
          <p:nvPr/>
        </p:nvSpPr>
        <p:spPr>
          <a:xfrm>
            <a:off x="6600413" y="2066328"/>
            <a:ext cx="1392119" cy="1384995"/>
          </a:xfrm>
          <a:prstGeom prst="rect">
            <a:avLst/>
          </a:prstGeom>
          <a:ln>
            <a:solidFill>
              <a:srgbClr val="000000"/>
            </a:solidFill>
          </a:ln>
        </p:spPr>
        <p:txBody>
          <a:bodyPr wrap="square">
            <a:spAutoFit/>
          </a:bodyPr>
          <a:lstStyle/>
          <a:p>
            <a:pPr algn="ctr"/>
            <a:endParaRPr lang="en-US" dirty="0" smtClean="0"/>
          </a:p>
          <a:p>
            <a:pPr algn="ctr"/>
            <a:r>
              <a:rPr lang="en-US" dirty="0" smtClean="0"/>
              <a:t>The </a:t>
            </a:r>
            <a:r>
              <a:rPr lang="en-US" dirty="0"/>
              <a:t>Mini HD will outlast conventional jump-start devices several times over</a:t>
            </a:r>
            <a:r>
              <a:rPr lang="en-US" dirty="0" smtClean="0"/>
              <a:t>.</a:t>
            </a:r>
          </a:p>
          <a:p>
            <a:pPr algn="ctr"/>
            <a:endParaRPr lang="en-US" dirty="0"/>
          </a:p>
        </p:txBody>
      </p:sp>
    </p:spTree>
    <p:extLst>
      <p:ext uri="{BB962C8B-B14F-4D97-AF65-F5344CB8AC3E}">
        <p14:creationId xmlns:p14="http://schemas.microsoft.com/office/powerpoint/2010/main" val="1278404019"/>
      </p:ext>
    </p:extLst>
  </p:cSld>
  <p:clrMapOvr>
    <a:masterClrMapping/>
  </p:clrMapOvr>
  <p:transition spd="slow">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KKMini REV A 131407.pd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614629" y="1560149"/>
            <a:ext cx="2732673" cy="3536401"/>
          </a:xfrm>
          <a:prstGeom prst="rect">
            <a:avLst/>
          </a:prstGeom>
          <a:solidFill>
            <a:srgbClr val="FFFFFF"/>
          </a:solidFill>
          <a:ln>
            <a:solidFill>
              <a:srgbClr val="000000"/>
            </a:solidFill>
          </a:ln>
        </p:spPr>
      </p:pic>
      <p:pic>
        <p:nvPicPr>
          <p:cNvPr id="8" name="Picture 7" descr="Mini HD Best Practices.pdf"/>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537439">
            <a:off x="5556686" y="1911256"/>
            <a:ext cx="2350828" cy="3197126"/>
          </a:xfrm>
          <a:prstGeom prst="rect">
            <a:avLst/>
          </a:prstGeom>
          <a:ln>
            <a:solidFill>
              <a:srgbClr val="000000"/>
            </a:solidFill>
          </a:ln>
        </p:spPr>
      </p:pic>
      <p:pic>
        <p:nvPicPr>
          <p:cNvPr id="2" name="Picture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32099" y="17445"/>
            <a:ext cx="1954701" cy="590956"/>
          </a:xfrm>
          <a:prstGeom prst="rect">
            <a:avLst/>
          </a:prstGeom>
        </p:spPr>
      </p:pic>
      <p:sp>
        <p:nvSpPr>
          <p:cNvPr id="3" name="TextBox 2"/>
          <p:cNvSpPr txBox="1"/>
          <p:nvPr/>
        </p:nvSpPr>
        <p:spPr>
          <a:xfrm>
            <a:off x="2292348" y="652953"/>
            <a:ext cx="5234519" cy="830997"/>
          </a:xfrm>
          <a:prstGeom prst="rect">
            <a:avLst/>
          </a:prstGeom>
          <a:noFill/>
          <a:ln>
            <a:solidFill>
              <a:srgbClr val="000000"/>
            </a:solidFill>
          </a:ln>
        </p:spPr>
        <p:txBody>
          <a:bodyPr wrap="square" rtlCol="0">
            <a:spAutoFit/>
          </a:bodyPr>
          <a:lstStyle/>
          <a:p>
            <a:pPr algn="ctr"/>
            <a:r>
              <a:rPr lang="en-US" sz="2400" i="1" dirty="0"/>
              <a:t>Visit http://</a:t>
            </a:r>
            <a:r>
              <a:rPr lang="en-US" sz="2400" i="1" dirty="0" smtClean="0"/>
              <a:t>www.marxgold.com</a:t>
            </a:r>
            <a:r>
              <a:rPr lang="en-US" sz="2400" i="1" dirty="0"/>
              <a:t>/</a:t>
            </a:r>
          </a:p>
          <a:p>
            <a:pPr algn="ctr"/>
            <a:r>
              <a:rPr lang="en-US" sz="2400" i="1" dirty="0"/>
              <a:t>For copies of all literature and details. </a:t>
            </a:r>
          </a:p>
        </p:txBody>
      </p:sp>
      <p:pic>
        <p:nvPicPr>
          <p:cNvPr id="4" name="Picture 3" descr="Gen 3 PLC Manual Rev E.pdf"/>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030541">
            <a:off x="1738063" y="2112693"/>
            <a:ext cx="2627868" cy="3400770"/>
          </a:xfrm>
          <a:prstGeom prst="rect">
            <a:avLst/>
          </a:prstGeom>
          <a:solidFill>
            <a:srgbClr val="FFFFFF"/>
          </a:solidFill>
          <a:ln>
            <a:solidFill>
              <a:srgbClr val="000000"/>
            </a:solidFill>
          </a:ln>
        </p:spPr>
      </p:pic>
      <p:pic>
        <p:nvPicPr>
          <p:cNvPr id="5" name="Picture 4" descr="Screen Shot 2018-12-11 at 9.37.10 AM.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20013196">
            <a:off x="3194751" y="2540971"/>
            <a:ext cx="2653514" cy="3437322"/>
          </a:xfrm>
          <a:prstGeom prst="rect">
            <a:avLst/>
          </a:prstGeom>
          <a:ln>
            <a:solidFill>
              <a:srgbClr val="000000"/>
            </a:solidFill>
          </a:ln>
        </p:spPr>
      </p:pic>
      <p:pic>
        <p:nvPicPr>
          <p:cNvPr id="7" name="Picture 6" descr="131406 Mini HD Post Card.pdf"/>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359559">
            <a:off x="1624986" y="4743944"/>
            <a:ext cx="2273298" cy="1515532"/>
          </a:xfrm>
          <a:prstGeom prst="rect">
            <a:avLst/>
          </a:prstGeom>
          <a:solidFill>
            <a:schemeClr val="bg1"/>
          </a:solidFill>
          <a:ln>
            <a:solidFill>
              <a:srgbClr val="000000"/>
            </a:solidFill>
          </a:ln>
        </p:spPr>
      </p:pic>
      <p:pic>
        <p:nvPicPr>
          <p:cNvPr id="6" name="Picture 5" descr="KBI KSM Boats RevB.pdf"/>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19979972">
            <a:off x="4252361" y="2522945"/>
            <a:ext cx="2665387" cy="3449324"/>
          </a:xfrm>
          <a:prstGeom prst="rect">
            <a:avLst/>
          </a:prstGeom>
          <a:solidFill>
            <a:srgbClr val="FFFFFF"/>
          </a:solidFill>
          <a:ln>
            <a:solidFill>
              <a:srgbClr val="000000"/>
            </a:solidFill>
          </a:ln>
        </p:spPr>
      </p:pic>
      <p:pic>
        <p:nvPicPr>
          <p:cNvPr id="9" name="Picture 8" descr="KBI-SeaTowFL.pdf"/>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2169672">
            <a:off x="5344646" y="2923798"/>
            <a:ext cx="2031049" cy="3615267"/>
          </a:xfrm>
          <a:prstGeom prst="rect">
            <a:avLst/>
          </a:prstGeom>
          <a:solidFill>
            <a:srgbClr val="FFFFFF"/>
          </a:solidFill>
          <a:ln>
            <a:solidFill>
              <a:srgbClr val="000000"/>
            </a:solidFill>
          </a:ln>
        </p:spPr>
      </p:pic>
      <p:sp>
        <p:nvSpPr>
          <p:cNvPr id="11" name="TextBox 10"/>
          <p:cNvSpPr txBox="1"/>
          <p:nvPr/>
        </p:nvSpPr>
        <p:spPr>
          <a:xfrm>
            <a:off x="5857460" y="5096550"/>
            <a:ext cx="2497800" cy="1384995"/>
          </a:xfrm>
          <a:prstGeom prst="rect">
            <a:avLst/>
          </a:prstGeom>
          <a:solidFill>
            <a:srgbClr val="FFFFFF"/>
          </a:solidFill>
          <a:ln w="57150" cmpd="sng">
            <a:solidFill>
              <a:srgbClr val="000000"/>
            </a:solidFill>
          </a:ln>
        </p:spPr>
        <p:txBody>
          <a:bodyPr wrap="none" rtlCol="0">
            <a:spAutoFit/>
          </a:bodyPr>
          <a:lstStyle/>
          <a:p>
            <a:r>
              <a:rPr lang="en-US" b="1" dirty="0"/>
              <a:t>C</a:t>
            </a:r>
            <a:r>
              <a:rPr lang="en-US" b="1" dirty="0" smtClean="0"/>
              <a:t>ontact</a:t>
            </a:r>
            <a:r>
              <a:rPr lang="en-US" b="1" dirty="0" smtClean="0"/>
              <a:t> our Australian Distributor</a:t>
            </a:r>
            <a:endParaRPr lang="en-US" b="1" dirty="0" smtClean="0"/>
          </a:p>
          <a:p>
            <a:r>
              <a:rPr lang="en-US" b="1" dirty="0" err="1" smtClean="0"/>
              <a:t>Marxgold</a:t>
            </a:r>
            <a:r>
              <a:rPr lang="en-US" b="1" dirty="0" smtClean="0"/>
              <a:t> Starting Solutions</a:t>
            </a:r>
            <a:endParaRPr lang="en-US" b="1" dirty="0" smtClean="0"/>
          </a:p>
          <a:p>
            <a:r>
              <a:rPr lang="en-US" dirty="0" smtClean="0"/>
              <a:t>Mark Bygrave</a:t>
            </a:r>
            <a:r>
              <a:rPr lang="en-US" dirty="0" smtClean="0"/>
              <a:t>: sales@marxgold.com</a:t>
            </a:r>
            <a:endParaRPr lang="en-US" dirty="0"/>
          </a:p>
          <a:p>
            <a:r>
              <a:rPr lang="en-US" dirty="0" smtClean="0"/>
              <a:t>Director</a:t>
            </a:r>
            <a:endParaRPr lang="en-US" dirty="0"/>
          </a:p>
          <a:p>
            <a:r>
              <a:rPr lang="en-US" dirty="0" smtClean="0"/>
              <a:t>44 </a:t>
            </a:r>
            <a:r>
              <a:rPr lang="en-US" dirty="0" err="1" smtClean="0"/>
              <a:t>Berallan</a:t>
            </a:r>
            <a:r>
              <a:rPr lang="en-US" dirty="0" smtClean="0"/>
              <a:t> Drive</a:t>
            </a:r>
            <a:r>
              <a:rPr lang="en-US" dirty="0" smtClean="0"/>
              <a:t>,</a:t>
            </a:r>
          </a:p>
          <a:p>
            <a:r>
              <a:rPr lang="en-US" dirty="0" err="1" smtClean="0"/>
              <a:t>Tinana</a:t>
            </a:r>
            <a:r>
              <a:rPr lang="en-US" dirty="0" smtClean="0"/>
              <a:t>, QLD, 4650, AUSTRALA</a:t>
            </a:r>
            <a:endParaRPr lang="en-US" dirty="0"/>
          </a:p>
          <a:p>
            <a:r>
              <a:rPr lang="hr-HR" dirty="0"/>
              <a:t>PH: </a:t>
            </a:r>
            <a:r>
              <a:rPr lang="en-AU" dirty="0" smtClean="0"/>
              <a:t>0428198423</a:t>
            </a:r>
            <a:endParaRPr lang="hr-HR" dirty="0"/>
          </a:p>
        </p:txBody>
      </p:sp>
      <p:sp>
        <p:nvSpPr>
          <p:cNvPr id="12" name="Rectangle 11"/>
          <p:cNvSpPr/>
          <p:nvPr/>
        </p:nvSpPr>
        <p:spPr>
          <a:xfrm>
            <a:off x="5930900" y="6703387"/>
            <a:ext cx="416402" cy="9026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7736713"/>
      </p:ext>
    </p:extLst>
  </p:cSld>
  <p:clrMapOvr>
    <a:masterClrMapping/>
  </p:clrMapOvr>
  <p:transition spd="slow">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7" name="Text Box 7"/>
          <p:cNvSpPr txBox="1">
            <a:spLocks noChangeArrowheads="1"/>
          </p:cNvSpPr>
          <p:nvPr/>
        </p:nvSpPr>
        <p:spPr bwMode="auto">
          <a:xfrm>
            <a:off x="931862" y="5292991"/>
            <a:ext cx="7391400" cy="13849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b="1" dirty="0" smtClean="0"/>
              <a:t>For sales in Australia contact</a:t>
            </a:r>
            <a:endParaRPr lang="en-US" b="1" dirty="0" smtClean="0"/>
          </a:p>
          <a:p>
            <a:pPr algn="ctr">
              <a:spcBef>
                <a:spcPct val="50000"/>
              </a:spcBef>
              <a:defRPr/>
            </a:pPr>
            <a:r>
              <a:rPr lang="en-US" b="1" dirty="0" err="1" smtClean="0"/>
              <a:t>Marxgold</a:t>
            </a:r>
            <a:r>
              <a:rPr lang="en-US" b="1" dirty="0" smtClean="0"/>
              <a:t> Starting Solutions, 44 </a:t>
            </a:r>
            <a:r>
              <a:rPr lang="en-US" b="1" dirty="0" err="1" smtClean="0"/>
              <a:t>Berallan</a:t>
            </a:r>
            <a:r>
              <a:rPr lang="en-US" b="1" dirty="0" smtClean="0"/>
              <a:t> Drive </a:t>
            </a:r>
            <a:r>
              <a:rPr lang="en-US" b="1" dirty="0" err="1" smtClean="0"/>
              <a:t>Tinana</a:t>
            </a:r>
            <a:r>
              <a:rPr lang="en-US" b="1" dirty="0" smtClean="0"/>
              <a:t> QLD, </a:t>
            </a:r>
            <a:r>
              <a:rPr lang="en-US" b="1" dirty="0" smtClean="0"/>
              <a:t>sales@marxgold.com, www.marxgold.com</a:t>
            </a:r>
            <a:endParaRPr lang="en-US" b="1" dirty="0"/>
          </a:p>
          <a:p>
            <a:pPr algn="ctr">
              <a:spcBef>
                <a:spcPct val="50000"/>
              </a:spcBef>
              <a:defRPr/>
            </a:pPr>
            <a:r>
              <a:rPr lang="en-US" b="1" dirty="0" smtClean="0"/>
              <a:t>0428198423</a:t>
            </a:r>
          </a:p>
          <a:p>
            <a:pPr algn="ctr">
              <a:spcBef>
                <a:spcPct val="50000"/>
              </a:spcBef>
              <a:defRPr/>
            </a:pPr>
            <a:r>
              <a:rPr lang="en-US" dirty="0" smtClean="0"/>
              <a:t>KBI </a:t>
            </a:r>
            <a:r>
              <a:rPr lang="en-US" dirty="0"/>
              <a:t>/ Kold-Ban International, Ltd.  8390 Pingree Road, Lake In The Hills, Illinois, 60156-9637 USA</a:t>
            </a:r>
          </a:p>
          <a:p>
            <a:pPr algn="ctr">
              <a:spcBef>
                <a:spcPct val="50000"/>
              </a:spcBef>
              <a:defRPr/>
            </a:pPr>
            <a:r>
              <a:rPr lang="en-US" dirty="0"/>
              <a:t>Telephone (800) 527-8278 or (847) 658-8561.  Fax (847) 658-9280.  World Wide Web at WWW.koldban.com</a:t>
            </a:r>
          </a:p>
        </p:txBody>
      </p:sp>
      <p:pic>
        <p:nvPicPr>
          <p:cNvPr id="2" name="Picture 1" descr="High Res KBI_Logo.pn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905000" y="762000"/>
            <a:ext cx="5445125" cy="243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32099" y="17445"/>
            <a:ext cx="1954701" cy="590956"/>
          </a:xfrm>
          <a:prstGeom prst="rect">
            <a:avLst/>
          </a:prstGeom>
        </p:spPr>
      </p:pic>
      <p:sp>
        <p:nvSpPr>
          <p:cNvPr id="6" name="Text Box 6"/>
          <p:cNvSpPr txBox="1">
            <a:spLocks noChangeArrowheads="1"/>
          </p:cNvSpPr>
          <p:nvPr/>
        </p:nvSpPr>
        <p:spPr bwMode="auto">
          <a:xfrm>
            <a:off x="2608277" y="3353999"/>
            <a:ext cx="4191000" cy="19389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2000" b="1" i="1" dirty="0"/>
              <a:t>KBI is proud to be a part of the Marine Industry.  KBI will continue to develop and supply superior products </a:t>
            </a:r>
            <a:r>
              <a:rPr lang="en-US" sz="2000" b="1" i="1" dirty="0" smtClean="0"/>
              <a:t>which will enhance our customers’ product performance and reliability.</a:t>
            </a:r>
            <a:endParaRPr lang="en-US" sz="2000" b="1" i="1" dirty="0"/>
          </a:p>
        </p:txBody>
      </p:sp>
    </p:spTree>
    <p:extLst>
      <p:ext uri="{BB962C8B-B14F-4D97-AF65-F5344CB8AC3E}">
        <p14:creationId xmlns:p14="http://schemas.microsoft.com/office/powerpoint/2010/main" val="2700001603"/>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9"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ppt_w</p:attrName>
                                        </p:attrNameLst>
                                      </p:cBhvr>
                                      <p:tavLst>
                                        <p:tav tm="0" fmla="#ppt_w*sin(2.5*pi*$)">
                                          <p:val>
                                            <p:fltVal val="0"/>
                                          </p:val>
                                        </p:tav>
                                        <p:tav tm="100000">
                                          <p:val>
                                            <p:fltVal val="1"/>
                                          </p:val>
                                        </p:tav>
                                      </p:tavLst>
                                    </p:anim>
                                    <p:anim calcmode="lin" valueType="num">
                                      <p:cBhvr>
                                        <p:cTn id="8" dur="5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Theme">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Theme.thmx</Template>
  <TotalTime>553</TotalTime>
  <Words>634</Words>
  <Application>Microsoft Office PowerPoint</Application>
  <PresentationFormat>Custom</PresentationFormat>
  <Paragraphs>54</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ＭＳ Ｐゴシック</vt:lpstr>
      <vt:lpstr>Calibri</vt:lpstr>
      <vt:lpstr>Times New Roman</vt:lpstr>
      <vt:lpstr>Wingdings</vt:lpstr>
      <vt:lpstr>Default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Kold Ban International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O Burke</dc:creator>
  <cp:lastModifiedBy>Mark Bygrave</cp:lastModifiedBy>
  <cp:revision>38</cp:revision>
  <dcterms:created xsi:type="dcterms:W3CDTF">2017-06-21T13:35:34Z</dcterms:created>
  <dcterms:modified xsi:type="dcterms:W3CDTF">2019-01-15T00:35:09Z</dcterms:modified>
</cp:coreProperties>
</file>